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Saira Medium" panose="020B0604020202020204" charset="0"/>
      <p:regular r:id="rId1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19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 Proceso de Publicación Académica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guía completa para estudiantes universitarios sobre cómo navegar el mundo de las publicaciones científicas, desde la redacción hasta la selección de revistas.</a:t>
            </a:r>
            <a:endParaRPr lang="en-US" sz="17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8E199A-6A86-420B-4A97-B77E6907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512" y="690801"/>
            <a:ext cx="6322933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Tipos de Artículos Científicos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6512" y="1571506"/>
            <a:ext cx="781097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tipo de publicación académica tiene características específicas y propósitos distintos. Conocer estas diferencias es fundamental para elegir el formato adecuado.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6512" y="2395299"/>
            <a:ext cx="3810238" cy="3086100"/>
          </a:xfrm>
          <a:prstGeom prst="roundRect">
            <a:avLst>
              <a:gd name="adj" fmla="val 55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879753" y="2608540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Artículo Original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9753" y="3020378"/>
            <a:ext cx="338375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 resultados nuevos de investigación científica. Sigue estructura IMRyD (Introducción, Métodos, Resultados y Discusión).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79753" y="4353758"/>
            <a:ext cx="338375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"Efectos de la meditación mindfulness en la reducción del estrés académico"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67131" y="2395299"/>
            <a:ext cx="3810357" cy="3086100"/>
          </a:xfrm>
          <a:prstGeom prst="roundRect">
            <a:avLst>
              <a:gd name="adj" fmla="val 55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7"/>
          <p:cNvSpPr/>
          <p:nvPr/>
        </p:nvSpPr>
        <p:spPr>
          <a:xfrm>
            <a:off x="4880372" y="2608540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Artículo de Revisión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80372" y="3020378"/>
            <a:ext cx="338387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Resume y analiza investigaciones previas sobre un tema específico. Puede ser narrativa, sistemática o metaanálisis.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880372" y="4353758"/>
            <a:ext cx="33838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"Revisión sistemática sobre técnicas de aprendizaje activo en educación superior"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6512" y="5671780"/>
            <a:ext cx="7810976" cy="1866900"/>
          </a:xfrm>
          <a:prstGeom prst="roundRect">
            <a:avLst>
              <a:gd name="adj" fmla="val 918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879753" y="5885021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Estudio de Caso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9753" y="6296858"/>
            <a:ext cx="738449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profundo de casos individuales o grupos reducidos. Común en medicina, educación y psicología.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79753" y="7020639"/>
            <a:ext cx="738449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"Caso clínico: tratamiento innovador en paciente con síndrome raro"</a:t>
            </a:r>
            <a:endParaRPr lang="en-US" sz="1450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Más Tipos de Publicaciones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Comunicación Corta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Reporta hallazgos relevantes pero limitados o preliminares. Formato breve con resultados específicos.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7777282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Carta al Editor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Comentarios sobre artículos publicados o discusiones breves sobre temas científicos de actualidad.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Editorial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Opinión experta sobre temas de actualidad científica, firmada por el equipo editorial o invitados especialistas.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Nota Técnica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Describe métodos, procedimientos o tecnologías nuevas con aplicación práctica en la investigación.</a:t>
            </a: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07338B3-04EF-5AD4-BBCF-30CE6B6B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060" y="1449824"/>
            <a:ext cx="7009567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Tipos de Revistas Académicas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5060" y="2386370"/>
            <a:ext cx="772668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elección correcta de revista determina el alcance y impacto de tu investigación. Cada tipo tiene características específicas que debes considerar.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5060" y="3464481"/>
            <a:ext cx="3037523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Revistas Indexadas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195060" y="4046458"/>
            <a:ext cx="3616285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Incluidas en bases de datos reconocidas como Scopus, Web of Science o PubMed. Garantizan: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95060" y="5200531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Revisión por pares rigurosa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5060" y="5595342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Criterios de calidad editorial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95060" y="5990153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Mayor visibilidad internacional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5060" y="6384965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Métricas de impacto verificables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3075" y="3464481"/>
            <a:ext cx="3203138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Revistas No Indexadas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313075" y="4046458"/>
            <a:ext cx="3616285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están en las principales bases de datos académicas. Características: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13075" y="4876562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Menor visibilidad global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13075" y="5271373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Estándares de calidad variables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13075" y="5666184"/>
            <a:ext cx="3616285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Procesos de revisión menos rigurosos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13075" y="6384965"/>
            <a:ext cx="361628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Riesgo de revistas depredadoras</a:t>
            </a:r>
            <a:endParaRPr lang="en-US" sz="15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BFAE889-3C5E-F68A-EDBB-27FD562B8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11888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Revistas Especializadas vs Multidisciplinarias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51803"/>
            <a:ext cx="3115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Revistas Especializadas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4222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Enfocadas en campos específicos del conocimiento. Público experto y alta especialización temática.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0411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Journal of Neuroscience, Applied Psychology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3951803"/>
            <a:ext cx="3586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Revistas Multidisciplinarias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444222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Aceptan investigaciones de múltiples disciplinas. Mayor alcance pero mayor competencia.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530411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Ejemplo: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Nature, Science, PLOS ONE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8B3A5C-A03E-7D51-DFDE-CE1A589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0318"/>
            <a:ext cx="10866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Comparación: Indexadas vs No Indexadas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2725"/>
            <a:ext cx="13042821" cy="4567476"/>
          </a:xfrm>
          <a:prstGeom prst="roundRect">
            <a:avLst>
              <a:gd name="adj" fmla="val 44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801410" y="181034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028343" y="195405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Criterio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195405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Indexadas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9997" y="195405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Indexadas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4606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1028343" y="26043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Visibilidad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260437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Internacional alta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260437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Limitada o regional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1109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1028343" y="32546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Revisión por pares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379" y="325469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Rigurosa y transparente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325469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76130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1028343" y="390501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 de impacto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390501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Medible y verificable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3905012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 métricas oficiales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4116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1028343" y="455533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Tiempo publicación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455533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6-12 meses típicamente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499997" y="4555331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06194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1028343" y="520565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Costos (APC)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940379" y="520565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0-5000€ según revista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499997" y="5205651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Variable, cuidado estafas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71226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9" name="Text 27"/>
          <p:cNvSpPr/>
          <p:nvPr/>
        </p:nvSpPr>
        <p:spPr>
          <a:xfrm>
            <a:off x="1028343" y="585597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Riesgo depredadoras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940379" y="5855970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Muy bajo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499997" y="5855970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Alto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793790" y="6625352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3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969443"/>
            <a:ext cx="283488" cy="226814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1530906" y="690884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Bases de datos principales: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Scopus, Web of Science, DOAJ, Latindex para revistas latinoamericanas</a:t>
            </a:r>
            <a:endParaRPr lang="en-US" sz="1750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0AAF79A3-7D03-1696-4287-C6263203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551" y="1137047"/>
            <a:ext cx="7554516" cy="531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Cómo Seleccionar la Revista Adecuada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95551" y="1923931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5551" y="2190155"/>
            <a:ext cx="7952899" cy="2286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Text 3"/>
          <p:cNvSpPr/>
          <p:nvPr/>
        </p:nvSpPr>
        <p:spPr>
          <a:xfrm>
            <a:off x="595551" y="2320885"/>
            <a:ext cx="266069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Evalúa la afinidad temática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5551" y="2688788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Revisa el alcance (scope) y artículos recientes. La revista debe cubrir tu área de investigación específica.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5551" y="3258622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5551" y="3524845"/>
            <a:ext cx="7952899" cy="2286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7"/>
          <p:cNvSpPr/>
          <p:nvPr/>
        </p:nvSpPr>
        <p:spPr>
          <a:xfrm>
            <a:off x="595551" y="3655576"/>
            <a:ext cx="267807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Analiza métricas de calidad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95551" y="4023479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 de impacto (JIF), SJR, CiteScore. No te enfoques solo en números, considera la calidad editorial.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5551" y="4593312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5551" y="4859536"/>
            <a:ext cx="7952899" cy="2286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595551" y="4990267"/>
            <a:ext cx="262901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Verifica requisitos técnicos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95551" y="5358170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Extensión, idioma, formato, APC (costos), tiempo de revisión promedio y políticas editoriales.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95551" y="5928003"/>
            <a:ext cx="1701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95551" y="6194227"/>
            <a:ext cx="7952899" cy="2286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Text 15"/>
          <p:cNvSpPr/>
          <p:nvPr/>
        </p:nvSpPr>
        <p:spPr>
          <a:xfrm>
            <a:off x="595551" y="6324957"/>
            <a:ext cx="3230761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Usa herramientas especializadas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95551" y="6692860"/>
            <a:ext cx="795289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Journal Finder (Elsevier), Springer Journal Suggester, SJR, DOAJ para encontrar opciones compatibles.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700564"/>
            <a:ext cx="86710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Estructura Estándar: Formato IMRyD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4" y="1746766"/>
            <a:ext cx="1020723" cy="12247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9290" y="19508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Introducción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39290" y="2392085"/>
            <a:ext cx="119766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Justificación del estudio, contexto teórico, objetivos e hipótesis. Responde: ¿Por qué es importante esta investigación?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2971562"/>
            <a:ext cx="1020723" cy="12247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9290" y="3175635"/>
            <a:ext cx="25656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Materiales y Métodos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39290" y="3616881"/>
            <a:ext cx="119766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del estudio, población, instrumentos, procedimientos. Debe permitir la replicación del estudio.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4" y="4196358"/>
            <a:ext cx="1020723" cy="1224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9290" y="44004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Resultados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39290" y="4841677"/>
            <a:ext cx="119766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objetiva de datos mediante tablas, figuras y texto descriptivo. Sin interpretaciones.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94" y="5421154"/>
            <a:ext cx="1020723" cy="12247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9290" y="562522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Discusión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939290" y="6066473"/>
            <a:ext cx="119766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Interpretación de resultados, comparación con estudios previos, implicaciones y limitaciones del estudio.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14494" y="6875502"/>
            <a:ext cx="132014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Elementos adicionales: Resumen estructurado, palabras clave, referencias (APA, Vancouver, MLA), agradecimientos y declaración de conflictos de interés.</a:t>
            </a:r>
            <a:endParaRPr lang="en-US" sz="16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EFDD149-9377-09C8-3986-4269E47DF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3035" y="7664520"/>
            <a:ext cx="1619476" cy="565079"/>
          </a:xfrm>
          <a:prstGeom prst="rect">
            <a:avLst/>
          </a:prstGeom>
        </p:spPr>
      </p:pic>
    </p:spTree>
  </p:cSld>
  <p:clrMapOvr>
    <a:masterClrMapping/>
  </p:clrMapOvr>
  <p:transition spd="med">
    <p:wheel spokes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658</Words>
  <Application>Microsoft Office PowerPoint</Application>
  <PresentationFormat>Personalizado</PresentationFormat>
  <Paragraphs>97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Roboto</vt:lpstr>
      <vt:lpstr>Saira Light</vt:lpstr>
      <vt:lpstr>Saira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Aprendiz</dc:creator>
  <cp:lastModifiedBy>99A_95271024470</cp:lastModifiedBy>
  <cp:revision>3</cp:revision>
  <dcterms:created xsi:type="dcterms:W3CDTF">2025-09-23T14:32:54Z</dcterms:created>
  <dcterms:modified xsi:type="dcterms:W3CDTF">2025-09-23T14:37:39Z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2025-09-23T14:33:27Z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11c37fc4-86c9-4686-a813-d5c7ea6d9718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